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8" r:id="rId6"/>
    <p:sldId id="267" r:id="rId7"/>
    <p:sldId id="260" r:id="rId8"/>
    <p:sldId id="261" r:id="rId9"/>
    <p:sldId id="269" r:id="rId10"/>
    <p:sldId id="270" r:id="rId11"/>
    <p:sldId id="262" r:id="rId12"/>
    <p:sldId id="264" r:id="rId13"/>
    <p:sldId id="263" r:id="rId14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6" userDrawn="1">
          <p15:clr>
            <a:srgbClr val="A4A3A4"/>
          </p15:clr>
        </p15:guide>
        <p15:guide id="2" pos="98" userDrawn="1">
          <p15:clr>
            <a:srgbClr val="A4A3A4"/>
          </p15:clr>
        </p15:guide>
        <p15:guide id="3" orient="horz" pos="3543" userDrawn="1">
          <p15:clr>
            <a:srgbClr val="A4A3A4"/>
          </p15:clr>
        </p15:guide>
        <p15:guide id="4" pos="7582" userDrawn="1">
          <p15:clr>
            <a:srgbClr val="A4A3A4"/>
          </p15:clr>
        </p15:guide>
        <p15:guide id="5" orient="horz" pos="4224" userDrawn="1">
          <p15:clr>
            <a:srgbClr val="A4A3A4"/>
          </p15:clr>
        </p15:guide>
        <p15:guide id="6" orient="horz" pos="349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A182"/>
    <a:srgbClr val="B3875F"/>
    <a:srgbClr val="DFCEAF"/>
    <a:srgbClr val="E6D8C0"/>
    <a:srgbClr val="D6BF96"/>
    <a:srgbClr val="8FAA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20"/>
      </p:cViewPr>
      <p:guideLst>
        <p:guide orient="horz" pos="96"/>
        <p:guide pos="98"/>
        <p:guide orient="horz" pos="3543"/>
        <p:guide pos="7582"/>
        <p:guide orient="horz" pos="4224"/>
        <p:guide orient="horz" pos="349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jbritt Hoffmann Bloch (Country Support Office Denmark)" userId="b77d1dc5-2919-445d-af86-00625afb2be1" providerId="ADAL" clId="{784303B0-FF1C-490A-BD70-1FC905793261}"/>
    <pc:docChg chg="custSel modSld">
      <pc:chgData name="Majbritt Hoffmann Bloch (Country Support Office Denmark)" userId="b77d1dc5-2919-445d-af86-00625afb2be1" providerId="ADAL" clId="{784303B0-FF1C-490A-BD70-1FC905793261}" dt="2021-09-17T13:02:03.781" v="3" actId="1076"/>
      <pc:docMkLst>
        <pc:docMk/>
      </pc:docMkLst>
      <pc:sldChg chg="addSp delSp modSp mod">
        <pc:chgData name="Majbritt Hoffmann Bloch (Country Support Office Denmark)" userId="b77d1dc5-2919-445d-af86-00625afb2be1" providerId="ADAL" clId="{784303B0-FF1C-490A-BD70-1FC905793261}" dt="2021-09-17T13:02:03.781" v="3" actId="1076"/>
        <pc:sldMkLst>
          <pc:docMk/>
          <pc:sldMk cId="702626968" sldId="263"/>
        </pc:sldMkLst>
        <pc:picChg chg="add mod">
          <ac:chgData name="Majbritt Hoffmann Bloch (Country Support Office Denmark)" userId="b77d1dc5-2919-445d-af86-00625afb2be1" providerId="ADAL" clId="{784303B0-FF1C-490A-BD70-1FC905793261}" dt="2021-09-17T13:02:03.781" v="3" actId="1076"/>
          <ac:picMkLst>
            <pc:docMk/>
            <pc:sldMk cId="702626968" sldId="263"/>
            <ac:picMk id="2" creationId="{A4EEF992-0F05-4816-AF34-051EB05ECD4A}"/>
          </ac:picMkLst>
        </pc:picChg>
        <pc:picChg chg="del">
          <ac:chgData name="Majbritt Hoffmann Bloch (Country Support Office Denmark)" userId="b77d1dc5-2919-445d-af86-00625afb2be1" providerId="ADAL" clId="{784303B0-FF1C-490A-BD70-1FC905793261}" dt="2021-09-17T13:01:55.112" v="0" actId="478"/>
          <ac:picMkLst>
            <pc:docMk/>
            <pc:sldMk cId="702626968" sldId="263"/>
            <ac:picMk id="3" creationId="{56253F22-D142-4D59-8325-A80B99422F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F4614-2832-459D-9289-7E26777EC3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33646C-4B58-4850-AA64-A668D0C01F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F2721-25C6-4401-B21E-EA513EC1C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32551-D6F4-4322-8D57-B182AD587699}" type="datetimeFigureOut">
              <a:rPr lang="da-DK" smtClean="0"/>
              <a:t>17-09-2021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026A00-25C5-4C4A-A87D-4913118A4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3D085-E86D-4BC5-A207-4A203A3B1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BB85B-1FDD-49AF-955B-1330A4F83C5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40815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E06A9-22E1-4489-9A6F-88B7976C1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3BC38C-75C4-4FC8-8AC8-2CA1C3E093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8CBA2D-4AD7-4796-A06F-FCC93A1AF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32551-D6F4-4322-8D57-B182AD587699}" type="datetimeFigureOut">
              <a:rPr lang="da-DK" smtClean="0"/>
              <a:t>17-09-2021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4EAB5-5D2F-4942-9063-9C3CE1BDE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48C1D1-9C9A-4AC0-BB96-772E6B4E7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BB85B-1FDD-49AF-955B-1330A4F83C5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60879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2E6E3B-055E-4167-A8A9-BB00127414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697282-951C-43B6-AF16-E38F51FE90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4CDBC9-7872-441C-A2F5-CBBF61257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32551-D6F4-4322-8D57-B182AD587699}" type="datetimeFigureOut">
              <a:rPr lang="da-DK" smtClean="0"/>
              <a:t>17-09-2021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4FD05D-32B4-4C71-9C8B-A07C01E50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5EE387-2BE6-4243-888A-9E1078DC6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BB85B-1FDD-49AF-955B-1330A4F83C5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27431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B5F80-3B0A-49AB-90D6-95FC17519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EC1AB-0407-4D3C-AFEC-3635920FA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F23BC-F456-4590-84AE-855715CB3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32551-D6F4-4322-8D57-B182AD587699}" type="datetimeFigureOut">
              <a:rPr lang="da-DK" smtClean="0"/>
              <a:t>17-09-2021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8F69C-64B6-4BE7-91B9-30B8AFB48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55062B-AA03-4890-926B-49E8D9FDA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BB85B-1FDD-49AF-955B-1330A4F83C5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15958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77B6E-DBFC-4436-99E6-F007D5A14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B66CF-6743-49FA-BEC6-ED497E0FC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3A2B1F-36D9-4D26-A895-E32553950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32551-D6F4-4322-8D57-B182AD587699}" type="datetimeFigureOut">
              <a:rPr lang="da-DK" smtClean="0"/>
              <a:t>17-09-2021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148506-CF6C-4B42-A7E5-F105DB9EC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94C7A-5446-4E9D-A241-D1DCBE3E6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BB85B-1FDD-49AF-955B-1330A4F83C5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52723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74CE4-79B7-4D62-8B54-3B931B37B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13A617-6FE8-47D7-91C0-C3B6BC0FAF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292554-F60C-45A0-B87F-0513E76F11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561E8E-B657-4330-A403-F056A2B79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32551-D6F4-4322-8D57-B182AD587699}" type="datetimeFigureOut">
              <a:rPr lang="da-DK" smtClean="0"/>
              <a:t>17-09-2021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E7D23E-F499-4870-ABCA-43AFCBD3E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F189C8-2681-4798-94BF-6E836EB1D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BB85B-1FDD-49AF-955B-1330A4F83C5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4888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03BD5-C65A-4547-9D23-390DA64D4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574609-F397-4AF2-8A15-8C0C90EF48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0251D6-974C-4161-BAFA-6E3DCC1578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C1B03E-E74F-4E45-9AD2-30977D7CEA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5CD9C9-7EEE-4A2E-958F-5D96C0005C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CACB56-8867-4A9A-B086-45E3AC95A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32551-D6F4-4322-8D57-B182AD587699}" type="datetimeFigureOut">
              <a:rPr lang="da-DK" smtClean="0"/>
              <a:t>17-09-2021</a:t>
            </a:fld>
            <a:endParaRPr lang="da-D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7281FE-6A8C-4E1B-99D1-75BC438A8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7742E3-1FE9-489B-844E-3598DCDE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BB85B-1FDD-49AF-955B-1330A4F83C5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7655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E4BD6-DC14-429A-8564-EF913068B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2F80D6-B61B-4D1F-9362-49EE7FD4C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32551-D6F4-4322-8D57-B182AD587699}" type="datetimeFigureOut">
              <a:rPr lang="da-DK" smtClean="0"/>
              <a:t>17-09-2021</a:t>
            </a:fld>
            <a:endParaRPr lang="da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15BD52-21F5-47EE-9F3E-7B71B2287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7BC57C-AB5C-4F87-9628-89771CE21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BB85B-1FDD-49AF-955B-1330A4F83C5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74564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3A9DB1-7F4E-4FE4-B625-FCA03B972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32551-D6F4-4322-8D57-B182AD587699}" type="datetimeFigureOut">
              <a:rPr lang="da-DK" smtClean="0"/>
              <a:t>17-09-2021</a:t>
            </a:fld>
            <a:endParaRPr lang="da-D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0ACCA8-0567-499A-AAF5-AE4586E4C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4B1206-18F3-49FD-B99D-68CED1898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BB85B-1FDD-49AF-955B-1330A4F83C5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87621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6B6EA-A580-4FA0-815F-274BD8A4C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39922-4791-4249-91AF-EA3DCD13EC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DC8725-2893-423C-88AA-5A83D80409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2362AD-025B-43CC-B47B-6F545899C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32551-D6F4-4322-8D57-B182AD587699}" type="datetimeFigureOut">
              <a:rPr lang="da-DK" smtClean="0"/>
              <a:t>17-09-2021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17CF1D-66CD-497F-828E-386B5C44A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BA66DC-22EE-498B-899F-01F50B00B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BB85B-1FDD-49AF-955B-1330A4F83C5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46773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CB399-8B25-4AA7-9E0E-387729B91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5CF907-9777-4EBB-8A50-D1FB1C8388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42B54F-B542-47AA-A0D7-6D7EF1A860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217794-E8E3-4EFE-B8FC-09FAF3B70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32551-D6F4-4322-8D57-B182AD587699}" type="datetimeFigureOut">
              <a:rPr lang="da-DK" smtClean="0"/>
              <a:t>17-09-2021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FA4266-9A35-4659-A2AE-1C41A1522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FC2B74-3AD1-4D5E-BB18-F386C060A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BB85B-1FDD-49AF-955B-1330A4F83C5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9513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08EBC5-BBD7-4E5D-964E-F02445B8A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D1AC70-7CDB-4A85-8DFB-13014C5E36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EE2694-11A2-4A41-BB1D-69C88AEB8E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32551-D6F4-4322-8D57-B182AD587699}" type="datetimeFigureOut">
              <a:rPr lang="da-DK" smtClean="0"/>
              <a:t>17-09-2021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FEAB1D-7402-4601-B770-3CBBA9AB3D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36056C-73A6-4485-85D0-40D551BEAE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DBB85B-1FDD-49AF-955B-1330A4F83C5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7862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emf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CD7D132-57C9-4D4D-81F9-BB4E5FC64D6A}"/>
              </a:ext>
            </a:extLst>
          </p:cNvPr>
          <p:cNvSpPr txBox="1"/>
          <p:nvPr/>
        </p:nvSpPr>
        <p:spPr>
          <a:xfrm>
            <a:off x="942680" y="386499"/>
            <a:ext cx="3685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Forside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37D666-BA3A-41EA-BFBC-7B21C45E1277}"/>
              </a:ext>
            </a:extLst>
          </p:cNvPr>
          <p:cNvSpPr/>
          <p:nvPr/>
        </p:nvSpPr>
        <p:spPr>
          <a:xfrm>
            <a:off x="156754" y="5636623"/>
            <a:ext cx="11879671" cy="1068978"/>
          </a:xfrm>
          <a:prstGeom prst="rect">
            <a:avLst/>
          </a:prstGeom>
          <a:solidFill>
            <a:srgbClr val="C4A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9FFC49-3BAB-4F75-8B90-2717D3F723B6}"/>
              </a:ext>
            </a:extLst>
          </p:cNvPr>
          <p:cNvSpPr txBox="1"/>
          <p:nvPr/>
        </p:nvSpPr>
        <p:spPr>
          <a:xfrm>
            <a:off x="1894552" y="5814081"/>
            <a:ext cx="8418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dirty="0">
                <a:solidFill>
                  <a:schemeClr val="bg1"/>
                </a:solidFill>
                <a:latin typeface="Brandon Text Black" panose="020B0A03020203060203" pitchFamily="34" charset="0"/>
              </a:rPr>
              <a:t>SCANDIC SPECTRUM</a:t>
            </a:r>
            <a:endParaRPr lang="da-DK" sz="1100" dirty="0">
              <a:solidFill>
                <a:schemeClr val="bg1"/>
              </a:solidFill>
              <a:latin typeface="Brandon Text Black" panose="020B0A0302020306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BD89D7-E98E-45B2-9D47-61F5F5C007BE}"/>
              </a:ext>
            </a:extLst>
          </p:cNvPr>
          <p:cNvSpPr txBox="1"/>
          <p:nvPr/>
        </p:nvSpPr>
        <p:spPr>
          <a:xfrm>
            <a:off x="4453781" y="6275746"/>
            <a:ext cx="3299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Kalvebod Brygge 10 - 1560 København V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DD708C-0D57-4F75-900D-39D8F72DC8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27"/>
          <a:stretch/>
        </p:blipFill>
        <p:spPr>
          <a:xfrm>
            <a:off x="10900166" y="6382195"/>
            <a:ext cx="1018007" cy="2242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7A5D03-81AD-443B-97A2-9D9DD6707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74" y="152400"/>
            <a:ext cx="11879671" cy="556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857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10FFCA6-206B-4004-9847-CAAB47C872BD}"/>
              </a:ext>
            </a:extLst>
          </p:cNvPr>
          <p:cNvSpPr/>
          <p:nvPr/>
        </p:nvSpPr>
        <p:spPr>
          <a:xfrm>
            <a:off x="155575" y="5624513"/>
            <a:ext cx="11880850" cy="10810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C09D90-C886-457E-A802-CB08B124AE5D}"/>
              </a:ext>
            </a:extLst>
          </p:cNvPr>
          <p:cNvSpPr txBox="1"/>
          <p:nvPr/>
        </p:nvSpPr>
        <p:spPr>
          <a:xfrm>
            <a:off x="155575" y="5624511"/>
            <a:ext cx="8418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chemeClr val="bg1"/>
                </a:solidFill>
                <a:latin typeface="Brandon Text Black" panose="020B0A03020203060203" pitchFamily="34" charset="0"/>
              </a:rPr>
              <a:t>KAPACITETSOVERSIGT</a:t>
            </a:r>
            <a:endParaRPr lang="da-DK" sz="1100" dirty="0">
              <a:solidFill>
                <a:schemeClr val="bg1"/>
              </a:solidFill>
              <a:latin typeface="Brandon Text Black" panose="020B0A0302020306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914F67-E690-4A88-A86E-7099B250BF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27"/>
          <a:stretch/>
        </p:blipFill>
        <p:spPr>
          <a:xfrm>
            <a:off x="10900166" y="6382195"/>
            <a:ext cx="1018007" cy="224287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3538CA86-4184-44F3-B0DA-3CDDF4F889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584" y="2445116"/>
            <a:ext cx="4247088" cy="33211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3C3F7E-308A-45FE-9351-119CFADFA7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846" y="-1636789"/>
            <a:ext cx="5570288" cy="52552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4EEF992-0F05-4816-AF34-051EB05E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673" y="260059"/>
            <a:ext cx="5103711" cy="491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62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2B82E2D-5822-450E-85CC-AE5EDD01E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1F4AEA-3C69-40D5-8E6A-E34F3E5C4822}"/>
              </a:ext>
            </a:extLst>
          </p:cNvPr>
          <p:cNvSpPr/>
          <p:nvPr/>
        </p:nvSpPr>
        <p:spPr>
          <a:xfrm>
            <a:off x="155575" y="5617029"/>
            <a:ext cx="11880850" cy="108857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B89F46-37E0-44D9-BE7D-59B668379F94}"/>
              </a:ext>
            </a:extLst>
          </p:cNvPr>
          <p:cNvSpPr txBox="1"/>
          <p:nvPr/>
        </p:nvSpPr>
        <p:spPr>
          <a:xfrm>
            <a:off x="146681" y="5624513"/>
            <a:ext cx="8418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chemeClr val="bg1"/>
                </a:solidFill>
                <a:latin typeface="Brandon Text Black" panose="020B0A03020203060203" pitchFamily="34" charset="0"/>
              </a:rPr>
              <a:t>BELIGGENHED</a:t>
            </a:r>
            <a:endParaRPr lang="da-DK" sz="1100" dirty="0">
              <a:solidFill>
                <a:schemeClr val="bg1"/>
              </a:solidFill>
              <a:latin typeface="Brandon Text Black" panose="020B0A0302020306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73585C-D338-491C-89F1-505C0E78A485}"/>
              </a:ext>
            </a:extLst>
          </p:cNvPr>
          <p:cNvSpPr txBox="1"/>
          <p:nvPr/>
        </p:nvSpPr>
        <p:spPr>
          <a:xfrm>
            <a:off x="155575" y="6068926"/>
            <a:ext cx="118092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dirty="0">
                <a:solidFill>
                  <a:schemeClr val="bg1"/>
                </a:solidFill>
                <a:latin typeface="HelveticaNeueLT Std Cn" panose="020B0506030502030204" pitchFamily="34" charset="0"/>
              </a:rPr>
              <a:t>Midt imellem havn og by ligger Scandic </a:t>
            </a:r>
            <a:r>
              <a:rPr lang="da-DK" sz="1100" dirty="0" err="1">
                <a:solidFill>
                  <a:schemeClr val="bg1"/>
                </a:solidFill>
                <a:latin typeface="HelveticaNeueLT Std Cn" panose="020B0506030502030204" pitchFamily="34" charset="0"/>
              </a:rPr>
              <a:t>Spectrum</a:t>
            </a:r>
            <a:r>
              <a:rPr lang="da-DK" sz="1100" dirty="0">
                <a:solidFill>
                  <a:schemeClr val="bg1"/>
                </a:solidFill>
                <a:latin typeface="HelveticaNeueLT Std Cn" panose="020B0506030502030204" pitchFamily="34" charset="0"/>
              </a:rPr>
              <a:t> på Kalvebod Brygge i København – med fantastisk udsigt og hele centrum i gåafstand. Hotellet kan, med sin placering tæt på de store indfaldsveje og Hovedbanegården, nemt nås med både bil og offentlig transport.</a:t>
            </a:r>
            <a:endParaRPr lang="da-DK" dirty="0">
              <a:solidFill>
                <a:schemeClr val="bg1"/>
              </a:solidFill>
              <a:latin typeface="HelveticaNeueLT Std Cn" panose="020B0506030502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512542-F649-4432-8103-078A17A77D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27"/>
          <a:stretch/>
        </p:blipFill>
        <p:spPr>
          <a:xfrm>
            <a:off x="10900166" y="6382195"/>
            <a:ext cx="1018007" cy="224287"/>
          </a:xfrm>
          <a:prstGeom prst="rect">
            <a:avLst/>
          </a:prstGeom>
        </p:spPr>
      </p:pic>
      <p:pic>
        <p:nvPicPr>
          <p:cNvPr id="1026" name="Picture 2" descr="Københavns hovedbanegård">
            <a:extLst>
              <a:ext uri="{FF2B5EF4-FFF2-40B4-BE49-F238E27FC236}">
                <a16:creationId xmlns:a16="http://schemas.microsoft.com/office/drawing/2014/main" id="{88251F5E-1A50-48F6-A2FE-8D1C48155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0" y="152400"/>
            <a:ext cx="3652703" cy="540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ivoli i Köpenhamn inkl. entré och hotell | Handplockade hotell och resor  till låga priser | Secret Escapes">
            <a:extLst>
              <a:ext uri="{FF2B5EF4-FFF2-40B4-BE49-F238E27FC236}">
                <a16:creationId xmlns:a16="http://schemas.microsoft.com/office/drawing/2014/main" id="{01C737FA-73BD-43FB-B9C8-EAD74BAC1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375" y="152399"/>
            <a:ext cx="4004049" cy="539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picture containing sky, water, outdoor, wooden&#10;&#10;Description automatically generated">
            <a:extLst>
              <a:ext uri="{FF2B5EF4-FFF2-40B4-BE49-F238E27FC236}">
                <a16:creationId xmlns:a16="http://schemas.microsoft.com/office/drawing/2014/main" id="{6F388BDB-1DD5-46D6-94F3-BA4E62CD7C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435" y="152399"/>
            <a:ext cx="3924888" cy="540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058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D4B6C9-947F-447B-8319-7A6445BDFDA1}"/>
              </a:ext>
            </a:extLst>
          </p:cNvPr>
          <p:cNvSpPr/>
          <p:nvPr/>
        </p:nvSpPr>
        <p:spPr>
          <a:xfrm>
            <a:off x="155575" y="5617029"/>
            <a:ext cx="11880848" cy="1088571"/>
          </a:xfrm>
          <a:prstGeom prst="rect">
            <a:avLst/>
          </a:prstGeom>
          <a:solidFill>
            <a:srgbClr val="C4A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9118C0-C696-475C-A723-84439DFDAB1A}"/>
              </a:ext>
            </a:extLst>
          </p:cNvPr>
          <p:cNvSpPr txBox="1"/>
          <p:nvPr/>
        </p:nvSpPr>
        <p:spPr>
          <a:xfrm>
            <a:off x="155575" y="5624513"/>
            <a:ext cx="8418136" cy="461665"/>
          </a:xfrm>
          <a:prstGeom prst="rect">
            <a:avLst/>
          </a:prstGeom>
          <a:solidFill>
            <a:srgbClr val="C4A182"/>
          </a:solidFill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chemeClr val="bg1"/>
                </a:solidFill>
                <a:latin typeface="Brandon Text Black" panose="020B0A03020203060203" pitchFamily="34" charset="0"/>
              </a:rPr>
              <a:t>DESIGN</a:t>
            </a:r>
            <a:endParaRPr lang="da-DK" sz="1100" dirty="0">
              <a:solidFill>
                <a:schemeClr val="bg1"/>
              </a:solidFill>
              <a:latin typeface="Brandon Text Black" panose="020B0A0302020306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D74E8F-7B2F-46A6-8DAA-F36B5B5586F0}"/>
              </a:ext>
            </a:extLst>
          </p:cNvPr>
          <p:cNvSpPr txBox="1"/>
          <p:nvPr/>
        </p:nvSpPr>
        <p:spPr>
          <a:xfrm>
            <a:off x="155575" y="6068926"/>
            <a:ext cx="118092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dirty="0">
                <a:solidFill>
                  <a:schemeClr val="bg1"/>
                </a:solidFill>
                <a:latin typeface="HelveticaNeueLT Std Cn" panose="020B0506030502030204" pitchFamily="34" charset="0"/>
              </a:rPr>
              <a:t>På hotellet hersker en hjemlig og varm følelse. </a:t>
            </a:r>
          </a:p>
          <a:p>
            <a:r>
              <a:rPr lang="da-DK" sz="1100" dirty="0">
                <a:solidFill>
                  <a:schemeClr val="bg1"/>
                </a:solidFill>
                <a:latin typeface="HelveticaNeueLT Std Cn" panose="020B0506030502030204" pitchFamily="34" charset="0"/>
              </a:rPr>
              <a:t>Kombinationen af de bløde og dæmpede farver og naturmaterialer samt naturligt lys afspejler inspirationen fra den nordiske livsstil.  </a:t>
            </a:r>
            <a:endParaRPr lang="da-DK" dirty="0">
              <a:solidFill>
                <a:schemeClr val="bg1"/>
              </a:solidFill>
              <a:latin typeface="HelveticaNeueLT Std Cn" panose="020B0506030502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C72F892-1983-489A-9EF5-E41A535974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27"/>
          <a:stretch/>
        </p:blipFill>
        <p:spPr>
          <a:xfrm>
            <a:off x="10900166" y="6382195"/>
            <a:ext cx="1018007" cy="2242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17C889-4CBC-49C7-9CFF-7BB078177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75" y="152400"/>
            <a:ext cx="5377905" cy="33768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771EDB-17D9-4B4B-888B-62D4D4CD27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6242" y="3180895"/>
            <a:ext cx="4117469" cy="22752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8919C45-2BAA-4158-8A6B-FA5F97D749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1987" y="2198037"/>
            <a:ext cx="3324435" cy="32956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7F4F2A-966E-4DE4-9ACC-61E2CA7996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575" y="3681638"/>
            <a:ext cx="4146616" cy="1774502"/>
          </a:xfrm>
          <a:prstGeom prst="rect">
            <a:avLst/>
          </a:prstGeom>
        </p:spPr>
      </p:pic>
      <p:pic>
        <p:nvPicPr>
          <p:cNvPr id="19" name="Picture 18" descr="A picture containing sky, outdoor, shore&#10;&#10;Description automatically generated">
            <a:extLst>
              <a:ext uri="{FF2B5EF4-FFF2-40B4-BE49-F238E27FC236}">
                <a16:creationId xmlns:a16="http://schemas.microsoft.com/office/drawing/2014/main" id="{9F02AF8C-EB69-4BDA-B1E7-92FFA06395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756" y="168754"/>
            <a:ext cx="6364667" cy="284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100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9C4A9DE-CDB5-4A83-B523-BA56CD30535F}"/>
              </a:ext>
            </a:extLst>
          </p:cNvPr>
          <p:cNvSpPr/>
          <p:nvPr/>
        </p:nvSpPr>
        <p:spPr>
          <a:xfrm>
            <a:off x="155575" y="5624512"/>
            <a:ext cx="11876337" cy="10810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996CA4-76BE-4E35-B9C3-B482B83DB235}"/>
              </a:ext>
            </a:extLst>
          </p:cNvPr>
          <p:cNvSpPr txBox="1"/>
          <p:nvPr/>
        </p:nvSpPr>
        <p:spPr>
          <a:xfrm>
            <a:off x="155575" y="5624511"/>
            <a:ext cx="8418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chemeClr val="bg1"/>
                </a:solidFill>
                <a:latin typeface="Brandon Text Black" panose="020B0A03020203060203" pitchFamily="34" charset="0"/>
              </a:rPr>
              <a:t>VÆRELSER</a:t>
            </a:r>
            <a:endParaRPr lang="da-DK" sz="1100" dirty="0">
              <a:solidFill>
                <a:schemeClr val="bg1"/>
              </a:solidFill>
              <a:latin typeface="Brandon Text Black" panose="020B0A0302020306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1F5485-E63E-4B26-83F3-5A07D34E6D54}"/>
              </a:ext>
            </a:extLst>
          </p:cNvPr>
          <p:cNvSpPr txBox="1"/>
          <p:nvPr/>
        </p:nvSpPr>
        <p:spPr>
          <a:xfrm>
            <a:off x="155575" y="6068926"/>
            <a:ext cx="118092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dirty="0">
                <a:solidFill>
                  <a:schemeClr val="bg1"/>
                </a:solidFill>
                <a:latin typeface="HelveticaNeueLT Std Cn" panose="020B0506030502030204" pitchFamily="34" charset="0"/>
              </a:rPr>
              <a:t>På hotellets 6 etager byder vi på 632 værelser i forskellige kategorier med udsigt over Københavns Havn eller byen. Her er plads til både at arbejde og slappe af. </a:t>
            </a:r>
            <a:endParaRPr lang="da-DK" dirty="0">
              <a:solidFill>
                <a:schemeClr val="bg1"/>
              </a:solidFill>
              <a:latin typeface="HelveticaNeueLT Std Cn" panose="020B0506030502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F1964FC-1790-4451-97C2-104AD3285F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27"/>
          <a:stretch/>
        </p:blipFill>
        <p:spPr>
          <a:xfrm>
            <a:off x="10900166" y="6382195"/>
            <a:ext cx="1018007" cy="224287"/>
          </a:xfrm>
          <a:prstGeom prst="rect">
            <a:avLst/>
          </a:prstGeom>
        </p:spPr>
      </p:pic>
      <p:pic>
        <p:nvPicPr>
          <p:cNvPr id="3" name="Picture 2" descr="A picture containing indoor, wall, room, floor&#10;&#10;Description automatically generated">
            <a:extLst>
              <a:ext uri="{FF2B5EF4-FFF2-40B4-BE49-F238E27FC236}">
                <a16:creationId xmlns:a16="http://schemas.microsoft.com/office/drawing/2014/main" id="{92F65530-E93B-4AE9-8127-2B464A6A2F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152401"/>
            <a:ext cx="5477435" cy="5227750"/>
          </a:xfrm>
          <a:prstGeom prst="rect">
            <a:avLst/>
          </a:prstGeom>
        </p:spPr>
      </p:pic>
      <p:pic>
        <p:nvPicPr>
          <p:cNvPr id="6" name="Picture 5" descr="A picture containing indoor, wall, floor, sofa&#10;&#10;Description automatically generated">
            <a:extLst>
              <a:ext uri="{FF2B5EF4-FFF2-40B4-BE49-F238E27FC236}">
                <a16:creationId xmlns:a16="http://schemas.microsoft.com/office/drawing/2014/main" id="{A1865F53-CBDD-4181-92F2-F11A77C49B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165" y="152401"/>
            <a:ext cx="6231747" cy="522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045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36E354-6A52-4B39-8715-5CF1508F9087}"/>
              </a:ext>
            </a:extLst>
          </p:cNvPr>
          <p:cNvSpPr/>
          <p:nvPr/>
        </p:nvSpPr>
        <p:spPr>
          <a:xfrm>
            <a:off x="155575" y="5617029"/>
            <a:ext cx="11880851" cy="1088571"/>
          </a:xfrm>
          <a:prstGeom prst="rect">
            <a:avLst/>
          </a:prstGeom>
          <a:solidFill>
            <a:srgbClr val="C4A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1A9DDF-4631-4AD6-9386-344B8687D899}"/>
              </a:ext>
            </a:extLst>
          </p:cNvPr>
          <p:cNvSpPr txBox="1"/>
          <p:nvPr/>
        </p:nvSpPr>
        <p:spPr>
          <a:xfrm>
            <a:off x="155575" y="5624513"/>
            <a:ext cx="8418136" cy="461665"/>
          </a:xfrm>
          <a:prstGeom prst="rect">
            <a:avLst/>
          </a:prstGeom>
          <a:solidFill>
            <a:srgbClr val="C4A182"/>
          </a:solidFill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chemeClr val="bg1"/>
                </a:solidFill>
                <a:latin typeface="Brandon Text Black" panose="020B0A03020203060203" pitchFamily="34" charset="0"/>
              </a:rPr>
              <a:t>KONFERENCE</a:t>
            </a:r>
            <a:endParaRPr lang="da-DK" sz="1100" dirty="0">
              <a:solidFill>
                <a:schemeClr val="bg1"/>
              </a:solidFill>
              <a:latin typeface="Brandon Text Black" panose="020B0A0302020306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D3FD97-7325-44E1-98EB-83C511282E78}"/>
              </a:ext>
            </a:extLst>
          </p:cNvPr>
          <p:cNvSpPr txBox="1"/>
          <p:nvPr/>
        </p:nvSpPr>
        <p:spPr>
          <a:xfrm>
            <a:off x="155575" y="6068926"/>
            <a:ext cx="1180926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dirty="0">
                <a:solidFill>
                  <a:schemeClr val="bg1"/>
                </a:solidFill>
                <a:latin typeface="HelveticaNeueLT Std Cn" panose="020B0506030502030204" pitchFamily="34" charset="0"/>
              </a:rPr>
              <a:t>Scandic </a:t>
            </a:r>
            <a:r>
              <a:rPr lang="da-DK" sz="1100" dirty="0" err="1">
                <a:solidFill>
                  <a:schemeClr val="bg1"/>
                </a:solidFill>
                <a:latin typeface="HelveticaNeueLT Std Cn" panose="020B0506030502030204" pitchFamily="34" charset="0"/>
              </a:rPr>
              <a:t>Spectrums</a:t>
            </a:r>
            <a:r>
              <a:rPr lang="da-DK" sz="1100" dirty="0">
                <a:solidFill>
                  <a:schemeClr val="bg1"/>
                </a:solidFill>
                <a:latin typeface="HelveticaNeueLT Std Cn" panose="020B0506030502030204" pitchFamily="34" charset="0"/>
              </a:rPr>
              <a:t> fleksible eventområde ligger i stueplan, og kan deles op i 4 lokaler eller åbnes helt op til ét stort areal. </a:t>
            </a:r>
          </a:p>
          <a:p>
            <a:r>
              <a:rPr lang="da-DK" sz="1100" dirty="0">
                <a:solidFill>
                  <a:schemeClr val="bg1"/>
                </a:solidFill>
                <a:latin typeface="HelveticaNeueLT Std Cn" panose="020B0506030502030204" pitchFamily="34" charset="0"/>
              </a:rPr>
              <a:t>På. 6. etage ligger 10 unikke lokaler i forskellige størrelser – nogle med udsigt over havnen og nogle med direkte adgang til udendørs terrasse. Udenfor lokalerne tilbyder vi lyse og kreative pausearealer </a:t>
            </a:r>
          </a:p>
          <a:p>
            <a:r>
              <a:rPr lang="da-DK" sz="1100" dirty="0">
                <a:solidFill>
                  <a:schemeClr val="bg1"/>
                </a:solidFill>
                <a:latin typeface="HelveticaNeueLT Std Cn" panose="020B0506030502030204" pitchFamily="34" charset="0"/>
              </a:rPr>
              <a:t>med hyggelige siddeområder, der indbyder til fx. små møder eller gruppearbejde.</a:t>
            </a:r>
            <a:endParaRPr lang="da-DK" dirty="0">
              <a:solidFill>
                <a:schemeClr val="bg1"/>
              </a:solidFill>
              <a:latin typeface="HelveticaNeueLT Std Cn" panose="020B0506030502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06886F-8EF5-4052-841D-6D659C8F92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27"/>
          <a:stretch/>
        </p:blipFill>
        <p:spPr>
          <a:xfrm>
            <a:off x="10900166" y="6382195"/>
            <a:ext cx="1018007" cy="224287"/>
          </a:xfrm>
          <a:prstGeom prst="rect">
            <a:avLst/>
          </a:prstGeom>
        </p:spPr>
      </p:pic>
      <p:pic>
        <p:nvPicPr>
          <p:cNvPr id="3" name="Picture 2" descr="A picture containing floor, indoor, wall, ceiling&#10;&#10;Description automatically generated">
            <a:extLst>
              <a:ext uri="{FF2B5EF4-FFF2-40B4-BE49-F238E27FC236}">
                <a16:creationId xmlns:a16="http://schemas.microsoft.com/office/drawing/2014/main" id="{30A7838F-9D91-465B-A0CE-1E6E1CDEC3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3162172"/>
            <a:ext cx="4317814" cy="2302458"/>
          </a:xfrm>
          <a:prstGeom prst="rect">
            <a:avLst/>
          </a:prstGeom>
        </p:spPr>
      </p:pic>
      <p:pic>
        <p:nvPicPr>
          <p:cNvPr id="5" name="Picture 4" descr="A picture containing indoor, wall, ceiling, room&#10;&#10;Description automatically generated">
            <a:extLst>
              <a:ext uri="{FF2B5EF4-FFF2-40B4-BE49-F238E27FC236}">
                <a16:creationId xmlns:a16="http://schemas.microsoft.com/office/drawing/2014/main" id="{2AB3620E-3136-40C5-9675-FF8E1D5649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439" y="188910"/>
            <a:ext cx="7408987" cy="52757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CB7D9AD-4A52-4633-92B9-BEDA8D20B6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574" y="188910"/>
            <a:ext cx="4317814" cy="282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8982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6665ED-7392-4A1F-9202-8D455A3D89F5}"/>
              </a:ext>
            </a:extLst>
          </p:cNvPr>
          <p:cNvSpPr/>
          <p:nvPr/>
        </p:nvSpPr>
        <p:spPr>
          <a:xfrm>
            <a:off x="155575" y="5624514"/>
            <a:ext cx="11880850" cy="108108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C25E6A-8342-430B-A0E1-F8D482964F03}"/>
              </a:ext>
            </a:extLst>
          </p:cNvPr>
          <p:cNvSpPr txBox="1"/>
          <p:nvPr/>
        </p:nvSpPr>
        <p:spPr>
          <a:xfrm>
            <a:off x="155575" y="5624511"/>
            <a:ext cx="8418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chemeClr val="bg1"/>
                </a:solidFill>
                <a:latin typeface="Brandon Text Black" panose="020B0A03020203060203" pitchFamily="34" charset="0"/>
              </a:rPr>
              <a:t>EVENTS</a:t>
            </a:r>
            <a:endParaRPr lang="da-DK" sz="1100" dirty="0">
              <a:solidFill>
                <a:schemeClr val="bg1"/>
              </a:solidFill>
              <a:latin typeface="Brandon Text Black" panose="020B0A0302020306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BB4041-6735-460C-B361-6B807D366DE1}"/>
              </a:ext>
            </a:extLst>
          </p:cNvPr>
          <p:cNvSpPr txBox="1"/>
          <p:nvPr/>
        </p:nvSpPr>
        <p:spPr>
          <a:xfrm>
            <a:off x="155575" y="6068926"/>
            <a:ext cx="118092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dirty="0">
                <a:solidFill>
                  <a:schemeClr val="bg1"/>
                </a:solidFill>
                <a:latin typeface="HelveticaNeueLT Std Cn" panose="020B0506030502030204" pitchFamily="34" charset="0"/>
              </a:rPr>
              <a:t>Det fleksible eventområde i stueplan kan huse events og banketter op til 240 personer. Området kan deles i 4 lokaler eller åbnet op til ét stort areal.</a:t>
            </a:r>
            <a:endParaRPr lang="da-DK" dirty="0">
              <a:solidFill>
                <a:schemeClr val="bg1"/>
              </a:solidFill>
              <a:latin typeface="HelveticaNeueLT Std Cn" panose="020B0506030502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D9A929F-5783-4EEF-B6FC-870EC88CB5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27"/>
          <a:stretch/>
        </p:blipFill>
        <p:spPr>
          <a:xfrm>
            <a:off x="10900166" y="6382195"/>
            <a:ext cx="1018007" cy="2242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ED7E06-BB8E-49B6-8CD7-4096742CCC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152400"/>
            <a:ext cx="11880850" cy="534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271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FD5CB16-78F0-42B8-A4D8-347091DA9688}"/>
              </a:ext>
            </a:extLst>
          </p:cNvPr>
          <p:cNvSpPr/>
          <p:nvPr/>
        </p:nvSpPr>
        <p:spPr>
          <a:xfrm>
            <a:off x="155575" y="5624513"/>
            <a:ext cx="11880849" cy="1080637"/>
          </a:xfrm>
          <a:prstGeom prst="rect">
            <a:avLst/>
          </a:prstGeom>
          <a:solidFill>
            <a:srgbClr val="C4A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C6D02F-2913-4721-8C74-3B06E4182907}"/>
              </a:ext>
            </a:extLst>
          </p:cNvPr>
          <p:cNvSpPr txBox="1"/>
          <p:nvPr/>
        </p:nvSpPr>
        <p:spPr>
          <a:xfrm>
            <a:off x="155575" y="5624513"/>
            <a:ext cx="8418136" cy="461665"/>
          </a:xfrm>
          <a:prstGeom prst="rect">
            <a:avLst/>
          </a:prstGeom>
          <a:solidFill>
            <a:srgbClr val="C4A182"/>
          </a:solidFill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chemeClr val="bg1"/>
                </a:solidFill>
                <a:latin typeface="Brandon Text Black" panose="020B0A03020203060203" pitchFamily="34" charset="0"/>
              </a:rPr>
              <a:t>TAGTERRASSE</a:t>
            </a:r>
            <a:endParaRPr lang="da-DK" sz="1100" dirty="0">
              <a:solidFill>
                <a:schemeClr val="bg1"/>
              </a:solidFill>
              <a:latin typeface="Brandon Text Black" panose="020B0A0302020306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654B35-F299-407C-925B-647DA60EF992}"/>
              </a:ext>
            </a:extLst>
          </p:cNvPr>
          <p:cNvSpPr txBox="1"/>
          <p:nvPr/>
        </p:nvSpPr>
        <p:spPr>
          <a:xfrm>
            <a:off x="155575" y="6068926"/>
            <a:ext cx="118092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dirty="0">
                <a:solidFill>
                  <a:schemeClr val="bg1"/>
                </a:solidFill>
                <a:latin typeface="HelveticaNeueLT Std Cn" panose="020B0506030502030204" pitchFamily="34" charset="0"/>
              </a:rPr>
              <a:t>Hotellets tagterrasse har, foruden fabelagtig udsigt, direkte adgang fra flere af mødelokalerne på 6. etage. </a:t>
            </a:r>
            <a:endParaRPr lang="da-DK" dirty="0">
              <a:solidFill>
                <a:schemeClr val="bg1"/>
              </a:solidFill>
              <a:latin typeface="HelveticaNeueLT Std Cn" panose="020B0506030502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34145D2-9577-4863-B241-049F189E1C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27"/>
          <a:stretch/>
        </p:blipFill>
        <p:spPr>
          <a:xfrm>
            <a:off x="10900166" y="6382195"/>
            <a:ext cx="1018007" cy="224287"/>
          </a:xfrm>
          <a:prstGeom prst="rect">
            <a:avLst/>
          </a:prstGeom>
        </p:spPr>
      </p:pic>
      <p:pic>
        <p:nvPicPr>
          <p:cNvPr id="16" name="Picture 15" descr="A picture containing outdoor, sky, building&#10;&#10;Description automatically generated">
            <a:extLst>
              <a:ext uri="{FF2B5EF4-FFF2-40B4-BE49-F238E27FC236}">
                <a16:creationId xmlns:a16="http://schemas.microsoft.com/office/drawing/2014/main" id="{5FE8C46B-62CA-409A-9C77-C3DB8AE507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4" y="152849"/>
            <a:ext cx="11880849" cy="535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93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64C0E1-7DED-4C76-8AE3-0DD1A8F989BE}"/>
              </a:ext>
            </a:extLst>
          </p:cNvPr>
          <p:cNvSpPr/>
          <p:nvPr/>
        </p:nvSpPr>
        <p:spPr>
          <a:xfrm>
            <a:off x="152940" y="5624513"/>
            <a:ext cx="11883485" cy="10810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D3BCF2-1834-4B23-9177-7A344009C5E1}"/>
              </a:ext>
            </a:extLst>
          </p:cNvPr>
          <p:cNvSpPr txBox="1"/>
          <p:nvPr/>
        </p:nvSpPr>
        <p:spPr>
          <a:xfrm>
            <a:off x="155575" y="5624511"/>
            <a:ext cx="8418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chemeClr val="bg1"/>
                </a:solidFill>
                <a:latin typeface="Brandon Text Black" panose="020B0A03020203060203" pitchFamily="34" charset="0"/>
              </a:rPr>
              <a:t>RESTAURANT &amp; BAR</a:t>
            </a:r>
            <a:endParaRPr lang="da-DK" sz="1100" dirty="0">
              <a:solidFill>
                <a:schemeClr val="bg1"/>
              </a:solidFill>
              <a:latin typeface="Brandon Text Black" panose="020B0A0302020306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79AB74-5792-4844-AE96-FFF7D5BC9F63}"/>
              </a:ext>
            </a:extLst>
          </p:cNvPr>
          <p:cNvSpPr txBox="1"/>
          <p:nvPr/>
        </p:nvSpPr>
        <p:spPr>
          <a:xfrm>
            <a:off x="155575" y="6068926"/>
            <a:ext cx="118092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dirty="0">
                <a:solidFill>
                  <a:schemeClr val="bg1"/>
                </a:solidFill>
                <a:latin typeface="HelveticaNeueLT Std Cn" panose="020B0506030502030204" pitchFamily="34" charset="0"/>
              </a:rPr>
              <a:t>I stueplan ligger én stor restaurant med et bredt udbud, en bar og en kaffebar. </a:t>
            </a:r>
          </a:p>
          <a:p>
            <a:r>
              <a:rPr lang="da-DK" sz="1100" dirty="0">
                <a:solidFill>
                  <a:schemeClr val="bg1"/>
                </a:solidFill>
                <a:latin typeface="HelveticaNeueLT Std Cn" panose="020B0506030502030204" pitchFamily="34" charset="0"/>
              </a:rPr>
              <a:t>På 6. etage ligger, foruden endnu en restaurant, hotellets </a:t>
            </a:r>
            <a:r>
              <a:rPr lang="da-DK" sz="1100" dirty="0" err="1">
                <a:solidFill>
                  <a:schemeClr val="bg1"/>
                </a:solidFill>
                <a:latin typeface="HelveticaNeueLT Std Cn" panose="020B0506030502030204" pitchFamily="34" charset="0"/>
              </a:rPr>
              <a:t>Roof</a:t>
            </a:r>
            <a:r>
              <a:rPr lang="da-DK" sz="1100" dirty="0">
                <a:solidFill>
                  <a:schemeClr val="bg1"/>
                </a:solidFill>
                <a:latin typeface="HelveticaNeueLT Std Cn" panose="020B0506030502030204" pitchFamily="34" charset="0"/>
              </a:rPr>
              <a:t> Top bar med fantastisk udsigt</a:t>
            </a:r>
            <a:endParaRPr lang="da-DK" dirty="0">
              <a:solidFill>
                <a:schemeClr val="bg1"/>
              </a:solidFill>
              <a:latin typeface="HelveticaNeueLT Std Cn" panose="020B0506030502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32F0EC6-CF0B-4E63-98AD-BC0325956B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27"/>
          <a:stretch/>
        </p:blipFill>
        <p:spPr>
          <a:xfrm>
            <a:off x="10900166" y="6382195"/>
            <a:ext cx="1018007" cy="224287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22020E6F-DFE5-4FE5-90B7-C0A72C770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0806" y="153056"/>
            <a:ext cx="6099857" cy="5326899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50065794-1B8D-47DA-87F3-A0ADEA8E9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337" y="152721"/>
            <a:ext cx="5559705" cy="532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5374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D0963D-F608-4D14-A793-6EED1721CC6F}"/>
              </a:ext>
            </a:extLst>
          </p:cNvPr>
          <p:cNvSpPr/>
          <p:nvPr/>
        </p:nvSpPr>
        <p:spPr>
          <a:xfrm>
            <a:off x="155575" y="5624513"/>
            <a:ext cx="11880850" cy="1081087"/>
          </a:xfrm>
          <a:prstGeom prst="rect">
            <a:avLst/>
          </a:prstGeom>
          <a:solidFill>
            <a:srgbClr val="C4A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8123FE-25E7-4075-8E51-D33E8A627F7B}"/>
              </a:ext>
            </a:extLst>
          </p:cNvPr>
          <p:cNvSpPr txBox="1"/>
          <p:nvPr/>
        </p:nvSpPr>
        <p:spPr>
          <a:xfrm>
            <a:off x="155575" y="5624513"/>
            <a:ext cx="8418136" cy="461665"/>
          </a:xfrm>
          <a:prstGeom prst="rect">
            <a:avLst/>
          </a:prstGeom>
          <a:solidFill>
            <a:srgbClr val="C4A182"/>
          </a:solidFill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chemeClr val="bg1"/>
                </a:solidFill>
                <a:latin typeface="Brandon Text Black" panose="020B0A03020203060203" pitchFamily="34" charset="0"/>
              </a:rPr>
              <a:t>SPA</a:t>
            </a:r>
            <a:endParaRPr lang="da-DK" sz="1100" dirty="0">
              <a:solidFill>
                <a:schemeClr val="bg1"/>
              </a:solidFill>
              <a:latin typeface="Brandon Text Black" panose="020B0A0302020306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8DF8B3-E64B-45C8-9DC2-DFD3C8869AE1}"/>
              </a:ext>
            </a:extLst>
          </p:cNvPr>
          <p:cNvSpPr txBox="1"/>
          <p:nvPr/>
        </p:nvSpPr>
        <p:spPr>
          <a:xfrm>
            <a:off x="155575" y="6068926"/>
            <a:ext cx="118092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dirty="0">
                <a:solidFill>
                  <a:schemeClr val="bg1"/>
                </a:solidFill>
                <a:latin typeface="HelveticaNeueLT Std Cn" panose="020B0506030502030204" pitchFamily="34" charset="0"/>
              </a:rPr>
              <a:t>Besøg spaen og slap af de rolige omgivelser, svøm en tur i den opvarmede 25 meter lange pool, dyrk yoga eller spinning eller book en behandling hos én af vores spa-terapeuter. </a:t>
            </a:r>
            <a:endParaRPr lang="da-DK" dirty="0">
              <a:solidFill>
                <a:schemeClr val="bg1"/>
              </a:solidFill>
              <a:latin typeface="HelveticaNeueLT Std Cn" panose="020B0506030502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76A139-5181-456C-9E5D-1D9CD326B9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27"/>
          <a:stretch/>
        </p:blipFill>
        <p:spPr>
          <a:xfrm>
            <a:off x="10900166" y="6382195"/>
            <a:ext cx="1018007" cy="2242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F51840B-4D64-425F-9271-09D22A8B7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75" y="152399"/>
            <a:ext cx="11880850" cy="529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466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4B046AE9C66434BA17457C9F1A60FF0" ma:contentTypeVersion="4" ma:contentTypeDescription="Create a new document." ma:contentTypeScope="" ma:versionID="6126d5f7e09520a617a6e3b333bcc7ee">
  <xsd:schema xmlns:xsd="http://www.w3.org/2001/XMLSchema" xmlns:xs="http://www.w3.org/2001/XMLSchema" xmlns:p="http://schemas.microsoft.com/office/2006/metadata/properties" xmlns:ns2="40a36502-d17c-4246-b23a-9ae3dfb5efdc" xmlns:ns3="4ad77799-e396-4643-bc97-77c2a1cb45eb" targetNamespace="http://schemas.microsoft.com/office/2006/metadata/properties" ma:root="true" ma:fieldsID="55d595e1f11908f3175f9c77738ffe44" ns2:_="" ns3:_="">
    <xsd:import namespace="40a36502-d17c-4246-b23a-9ae3dfb5efdc"/>
    <xsd:import namespace="4ad77799-e396-4643-bc97-77c2a1cb45e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a36502-d17c-4246-b23a-9ae3dfb5efd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d77799-e396-4643-bc97-77c2a1cb45e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BA73740-AA10-49D1-B756-4B322CFBC636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4ad77799-e396-4643-bc97-77c2a1cb45eb"/>
    <ds:schemaRef ds:uri="40a36502-d17c-4246-b23a-9ae3dfb5efdc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F3A8AC8-E905-4512-AF29-3D6204F2955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F624D22-BFFC-4AC8-BDF5-5D45D558DEDC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316</Words>
  <Application>Microsoft Office PowerPoint</Application>
  <PresentationFormat>Widescreen</PresentationFormat>
  <Paragraphs>24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Brandon Text Black</vt:lpstr>
      <vt:lpstr>Calibri</vt:lpstr>
      <vt:lpstr>Calibri Light</vt:lpstr>
      <vt:lpstr>HelveticaNeueLT Std Cn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Dennis Mathiesen</dc:creator>
  <cp:lastModifiedBy>Majbritt Hoffmann Bloch (Country Support Office Denmark)</cp:lastModifiedBy>
  <cp:revision>33</cp:revision>
  <dcterms:created xsi:type="dcterms:W3CDTF">2020-12-07T07:15:57Z</dcterms:created>
  <dcterms:modified xsi:type="dcterms:W3CDTF">2021-09-17T13:02:07Z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0x01010044B046AE9C66434BA17457C9F1A60FF0</vt:lpwstr>
  </property>
</Properties>
</file>